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0B73F708-61D0-4EBF-962C-68B59834C82A}" type="datetimeFigureOut">
              <a:rPr lang="da-DK" smtClean="0"/>
              <a:t>12-10-2020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2742572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B73F708-61D0-4EBF-962C-68B59834C82A}" type="datetimeFigureOut">
              <a:rPr lang="da-DK" smtClean="0"/>
              <a:t>12-10-2020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3078265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B73F708-61D0-4EBF-962C-68B59834C82A}" type="datetimeFigureOut">
              <a:rPr lang="da-DK" smtClean="0"/>
              <a:t>12-10-2020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784648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0B73F708-61D0-4EBF-962C-68B59834C82A}" type="datetimeFigureOut">
              <a:rPr lang="da-DK" smtClean="0"/>
              <a:t>12-10-2020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216112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0B73F708-61D0-4EBF-962C-68B59834C82A}" type="datetimeFigureOut">
              <a:rPr lang="da-DK" smtClean="0"/>
              <a:t>12-10-2020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3890730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0B73F708-61D0-4EBF-962C-68B59834C82A}" type="datetimeFigureOut">
              <a:rPr lang="da-DK" smtClean="0"/>
              <a:t>12-10-2020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6152804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0B73F708-61D0-4EBF-962C-68B59834C82A}" type="datetimeFigureOut">
              <a:rPr lang="da-DK" smtClean="0"/>
              <a:t>12-10-2020</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3689121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0B73F708-61D0-4EBF-962C-68B59834C82A}" type="datetimeFigureOut">
              <a:rPr lang="da-DK" smtClean="0"/>
              <a:t>12-10-2020</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2278837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0B73F708-61D0-4EBF-962C-68B59834C82A}" type="datetimeFigureOut">
              <a:rPr lang="da-DK" smtClean="0"/>
              <a:t>12-10-2020</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2611428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0B73F708-61D0-4EBF-962C-68B59834C82A}" type="datetimeFigureOut">
              <a:rPr lang="da-DK" smtClean="0"/>
              <a:t>12-10-2020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16109506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0B73F708-61D0-4EBF-962C-68B59834C82A}" type="datetimeFigureOut">
              <a:rPr lang="da-DK" smtClean="0"/>
              <a:t>12-10-2020</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F1E5ACD-D231-47D9-B50D-5325F9612A93}" type="slidenum">
              <a:rPr lang="da-DK" smtClean="0"/>
              <a:t>‹nr.›</a:t>
            </a:fld>
            <a:endParaRPr lang="da-DK"/>
          </a:p>
        </p:txBody>
      </p:sp>
    </p:spTree>
    <p:extLst>
      <p:ext uri="{BB962C8B-B14F-4D97-AF65-F5344CB8AC3E}">
        <p14:creationId xmlns:p14="http://schemas.microsoft.com/office/powerpoint/2010/main" val="1618359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41000" b="-41000"/>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3F708-61D0-4EBF-962C-68B59834C82A}" type="datetimeFigureOut">
              <a:rPr lang="da-DK" smtClean="0"/>
              <a:t>12-10-2020</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E5ACD-D231-47D9-B50D-5325F9612A93}" type="slidenum">
              <a:rPr lang="da-DK" smtClean="0"/>
              <a:t>‹nr.›</a:t>
            </a:fld>
            <a:endParaRPr lang="da-DK"/>
          </a:p>
        </p:txBody>
      </p:sp>
    </p:spTree>
    <p:extLst>
      <p:ext uri="{BB962C8B-B14F-4D97-AF65-F5344CB8AC3E}">
        <p14:creationId xmlns:p14="http://schemas.microsoft.com/office/powerpoint/2010/main" val="375499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0" y="3789040"/>
            <a:ext cx="3422374" cy="2406129"/>
          </a:xfrm>
        </p:spPr>
        <p:txBody>
          <a:bodyPr>
            <a:normAutofit fontScale="90000"/>
          </a:bodyPr>
          <a:lstStyle/>
          <a:p>
            <a:r>
              <a:rPr lang="da-DK" sz="3200" b="1" dirty="0">
                <a:solidFill>
                  <a:schemeClr val="accent6">
                    <a:lumMod val="50000"/>
                  </a:schemeClr>
                </a:solidFill>
                <a:latin typeface="Tempus Sans ITC" panose="04020404030D07020202" pitchFamily="82" charset="0"/>
              </a:rPr>
              <a:t>Personkarakteristik &amp;</a:t>
            </a:r>
            <a:br>
              <a:rPr lang="da-DK" sz="3200" b="1" dirty="0">
                <a:solidFill>
                  <a:schemeClr val="accent6">
                    <a:lumMod val="50000"/>
                  </a:schemeClr>
                </a:solidFill>
                <a:latin typeface="Tempus Sans ITC" panose="04020404030D07020202" pitchFamily="82" charset="0"/>
              </a:rPr>
            </a:br>
            <a:r>
              <a:rPr lang="da-DK" sz="3200" b="1" dirty="0">
                <a:solidFill>
                  <a:schemeClr val="accent6">
                    <a:lumMod val="50000"/>
                  </a:schemeClr>
                </a:solidFill>
                <a:latin typeface="Tempus Sans ITC" panose="04020404030D07020202" pitchFamily="82" charset="0"/>
              </a:rPr>
              <a:t>miljøkarakteristik</a:t>
            </a:r>
            <a:br>
              <a:rPr lang="da-DK" sz="3200" b="1" dirty="0">
                <a:solidFill>
                  <a:schemeClr val="accent6">
                    <a:lumMod val="50000"/>
                  </a:schemeClr>
                </a:solidFill>
                <a:latin typeface="Tempus Sans ITC" panose="04020404030D07020202" pitchFamily="82" charset="0"/>
              </a:rPr>
            </a:br>
            <a:br>
              <a:rPr lang="da-DK" sz="1800" dirty="0">
                <a:solidFill>
                  <a:schemeClr val="accent6">
                    <a:lumMod val="50000"/>
                  </a:schemeClr>
                </a:solidFill>
                <a:latin typeface="Tempus Sans ITC" panose="04020404030D07020202" pitchFamily="82" charset="0"/>
              </a:rPr>
            </a:br>
            <a:r>
              <a:rPr lang="da-DK" sz="2000"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 af Signe Elise Bro, Viborg Katedralskole</a:t>
            </a:r>
          </a:p>
        </p:txBody>
      </p:sp>
    </p:spTree>
    <p:extLst>
      <p:ext uri="{BB962C8B-B14F-4D97-AF65-F5344CB8AC3E}">
        <p14:creationId xmlns:p14="http://schemas.microsoft.com/office/powerpoint/2010/main" val="9731302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Personkarakteristik</a:t>
            </a:r>
          </a:p>
        </p:txBody>
      </p:sp>
      <p:sp>
        <p:nvSpPr>
          <p:cNvPr id="3" name="Pladsholder til indhold 2"/>
          <p:cNvSpPr>
            <a:spLocks noGrp="1"/>
          </p:cNvSpPr>
          <p:nvPr>
            <p:ph idx="1"/>
          </p:nvPr>
        </p:nvSpPr>
        <p:spPr/>
        <p:txBody>
          <a:bodyPr/>
          <a:lstStyle/>
          <a:p>
            <a:r>
              <a:rPr lang="da-DK" dirty="0"/>
              <a:t>Laves som regel kun på hovedpersonen/-</a:t>
            </a:r>
            <a:r>
              <a:rPr lang="da-DK" dirty="0" err="1"/>
              <a:t>erne</a:t>
            </a:r>
            <a:r>
              <a:rPr lang="da-DK" dirty="0"/>
              <a:t>, men det kan naturligvis være relevant at inddrage flere.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79" b="48441"/>
          <a:stretch/>
        </p:blipFill>
        <p:spPr bwMode="auto">
          <a:xfrm>
            <a:off x="-11900" y="3786024"/>
            <a:ext cx="9155899" cy="2321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923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Direkte/indirekte personkarakteristik</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168070505"/>
              </p:ext>
            </p:extLst>
          </p:nvPr>
        </p:nvGraphicFramePr>
        <p:xfrm>
          <a:off x="457200" y="1600200"/>
          <a:ext cx="8229600" cy="1828800"/>
        </p:xfrm>
        <a:graphic>
          <a:graphicData uri="http://schemas.openxmlformats.org/drawingml/2006/table">
            <a:tbl>
              <a:tblPr bandRow="1">
                <a:tableStyleId>{7DF18680-E054-41AD-8BC1-D1AEF772440D}</a:tableStyleId>
              </a:tblPr>
              <a:tblGrid>
                <a:gridCol w="2962672">
                  <a:extLst>
                    <a:ext uri="{9D8B030D-6E8A-4147-A177-3AD203B41FA5}">
                      <a16:colId xmlns:a16="http://schemas.microsoft.com/office/drawing/2014/main" val="20000"/>
                    </a:ext>
                  </a:extLst>
                </a:gridCol>
                <a:gridCol w="5266928">
                  <a:extLst>
                    <a:ext uri="{9D8B030D-6E8A-4147-A177-3AD203B41FA5}">
                      <a16:colId xmlns:a16="http://schemas.microsoft.com/office/drawing/2014/main" val="20001"/>
                    </a:ext>
                  </a:extLst>
                </a:gridCol>
              </a:tblGrid>
              <a:tr h="370840">
                <a:tc>
                  <a:txBody>
                    <a:bodyPr/>
                    <a:lstStyle/>
                    <a:p>
                      <a:r>
                        <a:rPr lang="da-DK" b="1" dirty="0"/>
                        <a:t>Direkte</a:t>
                      </a:r>
                      <a:r>
                        <a:rPr lang="da-DK" dirty="0"/>
                        <a:t> personkarakteristik</a:t>
                      </a:r>
                    </a:p>
                  </a:txBody>
                  <a:tcPr/>
                </a:tc>
                <a:tc>
                  <a:txBody>
                    <a:bodyPr/>
                    <a:lstStyle/>
                    <a:p>
                      <a:r>
                        <a:rPr lang="da-DK" dirty="0"/>
                        <a:t>Fortælleren siger direkte noget om personernes udseende, opførsel eller karakteregenskaber.</a:t>
                      </a:r>
                    </a:p>
                  </a:txBody>
                  <a:tcPr/>
                </a:tc>
                <a:extLst>
                  <a:ext uri="{0D108BD9-81ED-4DB2-BD59-A6C34878D82A}">
                    <a16:rowId xmlns:a16="http://schemas.microsoft.com/office/drawing/2014/main" val="10000"/>
                  </a:ext>
                </a:extLst>
              </a:tr>
              <a:tr h="370840">
                <a:tc>
                  <a:txBody>
                    <a:bodyPr/>
                    <a:lstStyle/>
                    <a:p>
                      <a:r>
                        <a:rPr lang="da-DK" b="1" dirty="0"/>
                        <a:t>Indirekte</a:t>
                      </a:r>
                      <a:r>
                        <a:rPr lang="da-DK" dirty="0"/>
                        <a:t> personkarakteristik</a:t>
                      </a:r>
                    </a:p>
                  </a:txBody>
                  <a:tcPr/>
                </a:tc>
                <a:tc>
                  <a:txBody>
                    <a:bodyPr/>
                    <a:lstStyle/>
                    <a:p>
                      <a:r>
                        <a:rPr lang="da-DK" dirty="0"/>
                        <a:t>Her må vi selv danne os et indtryk af personerne ud fra elementer som personens tanker, sprog, handlinger, udseende og omgivelser.</a:t>
                      </a:r>
                      <a:r>
                        <a:rPr lang="da-DK" baseline="0" dirty="0"/>
                        <a:t> (Vi må læse mellem linjerne).</a:t>
                      </a:r>
                      <a:endParaRPr lang="da-DK" dirty="0"/>
                    </a:p>
                  </a:txBody>
                  <a:tcPr/>
                </a:tc>
                <a:extLst>
                  <a:ext uri="{0D108BD9-81ED-4DB2-BD59-A6C34878D82A}">
                    <a16:rowId xmlns:a16="http://schemas.microsoft.com/office/drawing/2014/main" val="10001"/>
                  </a:ext>
                </a:extLst>
              </a:tr>
            </a:tbl>
          </a:graphicData>
        </a:graphic>
      </p:graphicFrame>
      <p:pic>
        <p:nvPicPr>
          <p:cNvPr id="2050" name="Picture 2" descr="Billedresultat for narrato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645024"/>
            <a:ext cx="1918326" cy="2873896"/>
          </a:xfrm>
          <a:prstGeom prst="rect">
            <a:avLst/>
          </a:prstGeom>
          <a:noFill/>
          <a:extLst>
            <a:ext uri="{909E8E84-426E-40DD-AFC4-6F175D3DCCD1}">
              <a14:hiddenFill xmlns:a14="http://schemas.microsoft.com/office/drawing/2010/main">
                <a:solidFill>
                  <a:srgbClr val="FFFFFF"/>
                </a:solidFill>
              </a14:hiddenFill>
            </a:ext>
          </a:extLst>
        </p:spPr>
      </p:pic>
      <p:sp>
        <p:nvSpPr>
          <p:cNvPr id="5" name="Højrepil 4"/>
          <p:cNvSpPr/>
          <p:nvPr/>
        </p:nvSpPr>
        <p:spPr>
          <a:xfrm rot="2406139">
            <a:off x="151002" y="3063686"/>
            <a:ext cx="1368152" cy="739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t>fortæller-</a:t>
            </a:r>
            <a:r>
              <a:rPr lang="da-DK" sz="1400" dirty="0" err="1"/>
              <a:t>smølf</a:t>
            </a:r>
            <a:endParaRPr lang="da-DK" sz="1400" dirty="0"/>
          </a:p>
        </p:txBody>
      </p:sp>
      <p:sp>
        <p:nvSpPr>
          <p:cNvPr id="6" name="Afrundet rektangulær billedforklaring 5"/>
          <p:cNvSpPr/>
          <p:nvPr/>
        </p:nvSpPr>
        <p:spPr>
          <a:xfrm>
            <a:off x="2483768" y="3645024"/>
            <a:ext cx="5904656" cy="936104"/>
          </a:xfrm>
          <a:prstGeom prst="wedgeRoundRectCallout">
            <a:avLst>
              <a:gd name="adj1" fmla="val -56967"/>
              <a:gd name="adj2" fmla="val 369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Mette var en lidt speciel pige, der altid gik i sort tøj, og hun brugte en del makeup allerede som 11-12-årig.</a:t>
            </a:r>
          </a:p>
        </p:txBody>
      </p:sp>
      <p:sp>
        <p:nvSpPr>
          <p:cNvPr id="8" name="Afrundet rektangulær billedforklaring 7"/>
          <p:cNvSpPr/>
          <p:nvPr/>
        </p:nvSpPr>
        <p:spPr>
          <a:xfrm>
            <a:off x="2626094" y="4869160"/>
            <a:ext cx="5904656" cy="1224136"/>
          </a:xfrm>
          <a:prstGeom prst="wedgeRoundRectCallout">
            <a:avLst>
              <a:gd name="adj1" fmla="val -58073"/>
              <a:gd name="adj2" fmla="val -71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Når Mette gik på gaden, vendte folk sig ofte om efter hende, som om de undrede sig over, hvorfor hun mon så sådan ud. Selv tænkte hun altid bare ”Fuck dem!”, hvis hun overhovedet lagde mærke til det.</a:t>
            </a:r>
          </a:p>
        </p:txBody>
      </p:sp>
    </p:spTree>
    <p:extLst>
      <p:ext uri="{BB962C8B-B14F-4D97-AF65-F5344CB8AC3E}">
        <p14:creationId xmlns:p14="http://schemas.microsoft.com/office/powerpoint/2010/main" val="4246445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par>
                                <p:cTn id="10" presetID="2" presetClass="entr" presetSubtype="9"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Ydre/indre personkarakteristik</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432907966"/>
              </p:ext>
            </p:extLst>
          </p:nvPr>
        </p:nvGraphicFramePr>
        <p:xfrm>
          <a:off x="457200" y="1600200"/>
          <a:ext cx="8229600" cy="1554480"/>
        </p:xfrm>
        <a:graphic>
          <a:graphicData uri="http://schemas.openxmlformats.org/drawingml/2006/table">
            <a:tbl>
              <a:tblPr bandRow="1">
                <a:tableStyleId>{7DF18680-E054-41AD-8BC1-D1AEF772440D}</a:tableStyleId>
              </a:tblPr>
              <a:tblGrid>
                <a:gridCol w="2674640">
                  <a:extLst>
                    <a:ext uri="{9D8B030D-6E8A-4147-A177-3AD203B41FA5}">
                      <a16:colId xmlns:a16="http://schemas.microsoft.com/office/drawing/2014/main" val="20000"/>
                    </a:ext>
                  </a:extLst>
                </a:gridCol>
                <a:gridCol w="5554960">
                  <a:extLst>
                    <a:ext uri="{9D8B030D-6E8A-4147-A177-3AD203B41FA5}">
                      <a16:colId xmlns:a16="http://schemas.microsoft.com/office/drawing/2014/main" val="20001"/>
                    </a:ext>
                  </a:extLst>
                </a:gridCol>
              </a:tblGrid>
              <a:tr h="370840">
                <a:tc>
                  <a:txBody>
                    <a:bodyPr/>
                    <a:lstStyle/>
                    <a:p>
                      <a:r>
                        <a:rPr lang="da-DK" b="1" dirty="0"/>
                        <a:t>Ydre</a:t>
                      </a:r>
                      <a:r>
                        <a:rPr lang="da-DK" dirty="0"/>
                        <a:t> personkarakteristik</a:t>
                      </a:r>
                    </a:p>
                  </a:txBody>
                  <a:tcPr/>
                </a:tc>
                <a:tc>
                  <a:txBody>
                    <a:bodyPr/>
                    <a:lstStyle/>
                    <a:p>
                      <a:r>
                        <a:rPr lang="da-DK" dirty="0"/>
                        <a:t>Beskriver en persons fysiske ydre</a:t>
                      </a:r>
                      <a:r>
                        <a:rPr lang="da-DK" baseline="0" dirty="0"/>
                        <a:t> og andre ydre forhold, fx alder, økonomi, familiære roller, osv.</a:t>
                      </a:r>
                      <a:endParaRPr lang="da-DK" dirty="0"/>
                    </a:p>
                  </a:txBody>
                  <a:tcPr/>
                </a:tc>
                <a:extLst>
                  <a:ext uri="{0D108BD9-81ED-4DB2-BD59-A6C34878D82A}">
                    <a16:rowId xmlns:a16="http://schemas.microsoft.com/office/drawing/2014/main" val="10000"/>
                  </a:ext>
                </a:extLst>
              </a:tr>
              <a:tr h="370840">
                <a:tc>
                  <a:txBody>
                    <a:bodyPr/>
                    <a:lstStyle/>
                    <a:p>
                      <a:r>
                        <a:rPr lang="da-DK" b="1" dirty="0"/>
                        <a:t>Indre</a:t>
                      </a:r>
                      <a:r>
                        <a:rPr lang="da-DK" dirty="0"/>
                        <a:t> personkarakteristik</a:t>
                      </a:r>
                    </a:p>
                  </a:txBody>
                  <a:tcPr/>
                </a:tc>
                <a:tc>
                  <a:txBody>
                    <a:bodyPr/>
                    <a:lstStyle/>
                    <a:p>
                      <a:r>
                        <a:rPr lang="da-DK" dirty="0"/>
                        <a:t>Beskriver den følelsesmæssige tilstand, de personlige egenskaber, de livsværdier og normer, der kendetegner personen.</a:t>
                      </a:r>
                    </a:p>
                  </a:txBody>
                  <a:tcPr/>
                </a:tc>
                <a:extLst>
                  <a:ext uri="{0D108BD9-81ED-4DB2-BD59-A6C34878D82A}">
                    <a16:rowId xmlns:a16="http://schemas.microsoft.com/office/drawing/2014/main" val="10001"/>
                  </a:ext>
                </a:extLst>
              </a:tr>
            </a:tbl>
          </a:graphicData>
        </a:graphic>
      </p:graphicFrame>
      <p:pic>
        <p:nvPicPr>
          <p:cNvPr id="6" name="Picture 2" descr="Billedresultat for narrato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501008"/>
            <a:ext cx="1918326" cy="2873896"/>
          </a:xfrm>
          <a:prstGeom prst="rect">
            <a:avLst/>
          </a:prstGeom>
          <a:noFill/>
          <a:extLst>
            <a:ext uri="{909E8E84-426E-40DD-AFC4-6F175D3DCCD1}">
              <a14:hiddenFill xmlns:a14="http://schemas.microsoft.com/office/drawing/2010/main">
                <a:solidFill>
                  <a:srgbClr val="FFFFFF"/>
                </a:solidFill>
              </a14:hiddenFill>
            </a:ext>
          </a:extLst>
        </p:spPr>
      </p:pic>
      <p:sp>
        <p:nvSpPr>
          <p:cNvPr id="8" name="Afrundet rektangulær billedforklaring 7"/>
          <p:cNvSpPr/>
          <p:nvPr/>
        </p:nvSpPr>
        <p:spPr>
          <a:xfrm>
            <a:off x="2627784" y="3645024"/>
            <a:ext cx="5904656" cy="936104"/>
          </a:xfrm>
          <a:prstGeom prst="wedgeRoundRectCallout">
            <a:avLst>
              <a:gd name="adj1" fmla="val -56967"/>
              <a:gd name="adj2" fmla="val 369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Mette var en lidt speciel pige, der altid gik i sort tøj, og hun brugte en del makeup allerede som 11-12-årig.</a:t>
            </a:r>
          </a:p>
        </p:txBody>
      </p:sp>
      <p:sp>
        <p:nvSpPr>
          <p:cNvPr id="10" name="Afrundet rektangulær billedforklaring 9"/>
          <p:cNvSpPr/>
          <p:nvPr/>
        </p:nvSpPr>
        <p:spPr>
          <a:xfrm>
            <a:off x="2626094" y="4869160"/>
            <a:ext cx="5904656" cy="1224136"/>
          </a:xfrm>
          <a:prstGeom prst="wedgeRoundRectCallout">
            <a:avLst>
              <a:gd name="adj1" fmla="val -58073"/>
              <a:gd name="adj2" fmla="val -712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Selv om Mette på overfladen så ret sej ud, følte hun sig meget skrøbelig og ‘lille’ indvendigt. Hvis hun skulle sige det selv, så var hun faktisk en ret nederen person.</a:t>
            </a:r>
          </a:p>
        </p:txBody>
      </p:sp>
    </p:spTree>
    <p:extLst>
      <p:ext uri="{BB962C8B-B14F-4D97-AF65-F5344CB8AC3E}">
        <p14:creationId xmlns:p14="http://schemas.microsoft.com/office/powerpoint/2010/main" val="1577073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Tjekliste til personkarakteristik</a:t>
            </a:r>
          </a:p>
        </p:txBody>
      </p:sp>
      <p:sp>
        <p:nvSpPr>
          <p:cNvPr id="3" name="Pladsholder til indhold 2"/>
          <p:cNvSpPr>
            <a:spLocks noGrp="1"/>
          </p:cNvSpPr>
          <p:nvPr>
            <p:ph idx="1"/>
          </p:nvPr>
        </p:nvSpPr>
        <p:spPr>
          <a:xfrm>
            <a:off x="457200" y="1484784"/>
            <a:ext cx="8229600" cy="4781128"/>
          </a:xfrm>
        </p:spPr>
        <p:txBody>
          <a:bodyPr>
            <a:normAutofit lnSpcReduction="10000"/>
          </a:bodyPr>
          <a:lstStyle/>
          <a:p>
            <a:pPr marL="0" indent="0">
              <a:buNone/>
            </a:pPr>
            <a:r>
              <a:rPr lang="da-DK" dirty="0"/>
              <a:t>Overvej, hvilke af følgende forhold der – direkte eller indirekte - siger noget interessant og vigtigt om personen:</a:t>
            </a:r>
            <a:br>
              <a:rPr lang="da-DK" dirty="0"/>
            </a:br>
            <a:endParaRPr lang="da-DK" sz="1100" dirty="0"/>
          </a:p>
          <a:p>
            <a:r>
              <a:rPr lang="da-DK" dirty="0"/>
              <a:t>fysiske kendetegn</a:t>
            </a:r>
          </a:p>
          <a:p>
            <a:r>
              <a:rPr lang="da-DK" dirty="0"/>
              <a:t>sociale kendetegn</a:t>
            </a:r>
          </a:p>
          <a:p>
            <a:r>
              <a:rPr lang="da-DK" dirty="0"/>
              <a:t>psykiske kendetegn</a:t>
            </a:r>
          </a:p>
          <a:p>
            <a:r>
              <a:rPr lang="da-DK" dirty="0"/>
              <a:t>personens handlinger</a:t>
            </a:r>
          </a:p>
          <a:p>
            <a:r>
              <a:rPr lang="da-DK" dirty="0"/>
              <a:t>personens sprog</a:t>
            </a:r>
          </a:p>
          <a:p>
            <a:r>
              <a:rPr lang="da-DK" dirty="0"/>
              <a:t>personens navn</a:t>
            </a:r>
          </a:p>
          <a:p>
            <a:endParaRPr lang="da-DK"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924944"/>
            <a:ext cx="224790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639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Miljøkarakteristik</a:t>
            </a:r>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4138723744"/>
              </p:ext>
            </p:extLst>
          </p:nvPr>
        </p:nvGraphicFramePr>
        <p:xfrm>
          <a:off x="457200" y="1600200"/>
          <a:ext cx="8229600" cy="1381760"/>
        </p:xfrm>
        <a:graphic>
          <a:graphicData uri="http://schemas.openxmlformats.org/drawingml/2006/table">
            <a:tbl>
              <a:tblPr bandRow="1">
                <a:tableStyleId>{7DF18680-E054-41AD-8BC1-D1AEF772440D}</a:tableStyleId>
              </a:tblPr>
              <a:tblGrid>
                <a:gridCol w="2026568">
                  <a:extLst>
                    <a:ext uri="{9D8B030D-6E8A-4147-A177-3AD203B41FA5}">
                      <a16:colId xmlns:a16="http://schemas.microsoft.com/office/drawing/2014/main" val="20000"/>
                    </a:ext>
                  </a:extLst>
                </a:gridCol>
                <a:gridCol w="6203032">
                  <a:extLst>
                    <a:ext uri="{9D8B030D-6E8A-4147-A177-3AD203B41FA5}">
                      <a16:colId xmlns:a16="http://schemas.microsoft.com/office/drawing/2014/main" val="20001"/>
                    </a:ext>
                  </a:extLst>
                </a:gridCol>
              </a:tblGrid>
              <a:tr h="370840">
                <a:tc>
                  <a:txBody>
                    <a:bodyPr/>
                    <a:lstStyle/>
                    <a:p>
                      <a:r>
                        <a:rPr lang="da-DK" dirty="0"/>
                        <a:t>Det </a:t>
                      </a:r>
                      <a:r>
                        <a:rPr lang="da-DK" b="1" dirty="0"/>
                        <a:t>fysiske</a:t>
                      </a:r>
                      <a:r>
                        <a:rPr lang="da-DK" dirty="0"/>
                        <a:t> miljø</a:t>
                      </a:r>
                    </a:p>
                  </a:txBody>
                  <a:tcPr/>
                </a:tc>
                <a:tc>
                  <a:txBody>
                    <a:bodyPr/>
                    <a:lstStyle/>
                    <a:p>
                      <a:r>
                        <a:rPr lang="da-DK" dirty="0"/>
                        <a:t>De konkrete, fysiske omgivelser. Land/by, rigt/fattigt, ude/inde,</a:t>
                      </a:r>
                      <a:r>
                        <a:rPr lang="da-DK" baseline="0" dirty="0"/>
                        <a:t> osv.</a:t>
                      </a:r>
                      <a:endParaRPr lang="da-DK" dirty="0"/>
                    </a:p>
                  </a:txBody>
                  <a:tcPr/>
                </a:tc>
                <a:extLst>
                  <a:ext uri="{0D108BD9-81ED-4DB2-BD59-A6C34878D82A}">
                    <a16:rowId xmlns:a16="http://schemas.microsoft.com/office/drawing/2014/main" val="10000"/>
                  </a:ext>
                </a:extLst>
              </a:tr>
              <a:tr h="370840">
                <a:tc>
                  <a:txBody>
                    <a:bodyPr/>
                    <a:lstStyle/>
                    <a:p>
                      <a:r>
                        <a:rPr lang="da-DK" dirty="0"/>
                        <a:t>Det </a:t>
                      </a:r>
                      <a:r>
                        <a:rPr lang="da-DK" b="1" dirty="0"/>
                        <a:t>sociale</a:t>
                      </a:r>
                      <a:r>
                        <a:rPr lang="da-DK" dirty="0"/>
                        <a:t> miljø</a:t>
                      </a:r>
                    </a:p>
                  </a:txBody>
                  <a:tcPr/>
                </a:tc>
                <a:tc>
                  <a:txBody>
                    <a:bodyPr/>
                    <a:lstStyle/>
                    <a:p>
                      <a:r>
                        <a:rPr lang="da-DK" dirty="0"/>
                        <a:t>Arbejde, indtægtsforhold, levestandard osv.</a:t>
                      </a:r>
                    </a:p>
                  </a:txBody>
                  <a:tcPr/>
                </a:tc>
                <a:extLst>
                  <a:ext uri="{0D108BD9-81ED-4DB2-BD59-A6C34878D82A}">
                    <a16:rowId xmlns:a16="http://schemas.microsoft.com/office/drawing/2014/main" val="10001"/>
                  </a:ext>
                </a:extLst>
              </a:tr>
              <a:tr h="370840">
                <a:tc>
                  <a:txBody>
                    <a:bodyPr/>
                    <a:lstStyle/>
                    <a:p>
                      <a:r>
                        <a:rPr lang="da-DK" dirty="0"/>
                        <a:t>Det </a:t>
                      </a:r>
                      <a:r>
                        <a:rPr lang="da-DK" b="1" dirty="0"/>
                        <a:t>psykiske</a:t>
                      </a:r>
                      <a:r>
                        <a:rPr lang="da-DK" dirty="0"/>
                        <a:t> miljø</a:t>
                      </a:r>
                    </a:p>
                  </a:txBody>
                  <a:tcPr/>
                </a:tc>
                <a:tc>
                  <a:txBody>
                    <a:bodyPr/>
                    <a:lstStyle/>
                    <a:p>
                      <a:r>
                        <a:rPr lang="da-DK" dirty="0"/>
                        <a:t>Den måde, personerne behandler hinanden.</a:t>
                      </a:r>
                    </a:p>
                  </a:txBody>
                  <a:tcPr/>
                </a:tc>
                <a:extLst>
                  <a:ext uri="{0D108BD9-81ED-4DB2-BD59-A6C34878D82A}">
                    <a16:rowId xmlns:a16="http://schemas.microsoft.com/office/drawing/2014/main" val="10002"/>
                  </a:ext>
                </a:extLst>
              </a:tr>
            </a:tbl>
          </a:graphicData>
        </a:graphic>
      </p:graphicFrame>
      <p:pic>
        <p:nvPicPr>
          <p:cNvPr id="5" name="Picture 2" descr="Billedresultat for narrato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501008"/>
            <a:ext cx="1918326" cy="2873896"/>
          </a:xfrm>
          <a:prstGeom prst="rect">
            <a:avLst/>
          </a:prstGeom>
          <a:noFill/>
          <a:extLst>
            <a:ext uri="{909E8E84-426E-40DD-AFC4-6F175D3DCCD1}">
              <a14:hiddenFill xmlns:a14="http://schemas.microsoft.com/office/drawing/2010/main">
                <a:solidFill>
                  <a:srgbClr val="FFFFFF"/>
                </a:solidFill>
              </a14:hiddenFill>
            </a:ext>
          </a:extLst>
        </p:spPr>
      </p:pic>
      <p:sp>
        <p:nvSpPr>
          <p:cNvPr id="6" name="Afrundet rektangulær billedforklaring 5"/>
          <p:cNvSpPr/>
          <p:nvPr/>
        </p:nvSpPr>
        <p:spPr>
          <a:xfrm>
            <a:off x="2622713" y="3207939"/>
            <a:ext cx="6048672" cy="936104"/>
          </a:xfrm>
          <a:prstGeom prst="wedgeRoundRectCallout">
            <a:avLst>
              <a:gd name="adj1" fmla="val -58767"/>
              <a:gd name="adj2" fmla="val 566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Mette boede til trods for sine 17 år for sig selv på et lille værelse, hvor hun måtte dele køkken og bad med fem andre.</a:t>
            </a:r>
          </a:p>
        </p:txBody>
      </p:sp>
      <p:sp>
        <p:nvSpPr>
          <p:cNvPr id="7" name="Afrundet rektangulær billedforklaring 6"/>
          <p:cNvSpPr/>
          <p:nvPr/>
        </p:nvSpPr>
        <p:spPr>
          <a:xfrm>
            <a:off x="2644552" y="4293096"/>
            <a:ext cx="6048672" cy="936104"/>
          </a:xfrm>
          <a:prstGeom prst="wedgeRoundRectCallout">
            <a:avLst>
              <a:gd name="adj1" fmla="val -58948"/>
              <a:gd name="adj2" fmla="val -45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Stedet var måske ikke så fedt, men hun var ret stolt af, at hun kunne tjene penge nok til selv at betale for værelset.</a:t>
            </a:r>
          </a:p>
        </p:txBody>
      </p:sp>
      <p:sp>
        <p:nvSpPr>
          <p:cNvPr id="8" name="Afrundet rektangulær billedforklaring 7"/>
          <p:cNvSpPr/>
          <p:nvPr/>
        </p:nvSpPr>
        <p:spPr>
          <a:xfrm>
            <a:off x="2267743" y="5478016"/>
            <a:ext cx="6403641" cy="1119336"/>
          </a:xfrm>
          <a:prstGeom prst="wedgeRoundRectCallout">
            <a:avLst>
              <a:gd name="adj1" fmla="val -51749"/>
              <a:gd name="adj2" fmla="val -1049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Når lejerne i de andre værelser også var i gang med at lave aftensmad ude i det lille køkken, kunne Mette godt komme til at hidse sig noget op og råbe lidt af dem. Heldigvis tog de det som regel ret pænt, og nogle gange lavede de også mad sammen.</a:t>
            </a:r>
          </a:p>
        </p:txBody>
      </p:sp>
    </p:spTree>
    <p:extLst>
      <p:ext uri="{BB962C8B-B14F-4D97-AF65-F5344CB8AC3E}">
        <p14:creationId xmlns:p14="http://schemas.microsoft.com/office/powerpoint/2010/main" val="3661934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Sidste analyse-råd</a:t>
            </a:r>
          </a:p>
        </p:txBody>
      </p:sp>
      <p:sp>
        <p:nvSpPr>
          <p:cNvPr id="3" name="Pladsholder til indhold 2"/>
          <p:cNvSpPr>
            <a:spLocks noGrp="1"/>
          </p:cNvSpPr>
          <p:nvPr>
            <p:ph idx="1"/>
          </p:nvPr>
        </p:nvSpPr>
        <p:spPr>
          <a:xfrm>
            <a:off x="457200" y="1412776"/>
            <a:ext cx="8229600" cy="4713387"/>
          </a:xfrm>
        </p:spPr>
        <p:txBody>
          <a:bodyPr/>
          <a:lstStyle/>
          <a:p>
            <a:pPr marL="0" indent="0">
              <a:buNone/>
            </a:pPr>
            <a:r>
              <a:rPr lang="da-DK" dirty="0"/>
              <a:t>Husk, at miljøet, man er i, altid påvirker en person – og det gælder naturligvis også i fiktionens verden. Så undersøg til sidst, om eller hvordan miljø og personer passer til hinanden og påvirker hinanden.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65038"/>
            <a:ext cx="3671223" cy="299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401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494</Words>
  <Application>Microsoft Office PowerPoint</Application>
  <PresentationFormat>Skærmshow (4:3)</PresentationFormat>
  <Paragraphs>38</Paragraphs>
  <Slides>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7</vt:i4>
      </vt:variant>
    </vt:vector>
  </HeadingPairs>
  <TitlesOfParts>
    <vt:vector size="12" baseType="lpstr">
      <vt:lpstr>Arial</vt:lpstr>
      <vt:lpstr>Calibri</vt:lpstr>
      <vt:lpstr>Tahoma</vt:lpstr>
      <vt:lpstr>Tempus Sans ITC</vt:lpstr>
      <vt:lpstr>Kontortema</vt:lpstr>
      <vt:lpstr>Personkarakteristik &amp; miljøkarakteristik  - af Signe Elise Bro, Viborg Katedralskole</vt:lpstr>
      <vt:lpstr>Personkarakteristik</vt:lpstr>
      <vt:lpstr>Direkte/indirekte personkarakteristik</vt:lpstr>
      <vt:lpstr>Ydre/indre personkarakteristik</vt:lpstr>
      <vt:lpstr>Tjekliste til personkarakteristik</vt:lpstr>
      <vt:lpstr>Miljøkarakteristik</vt:lpstr>
      <vt:lpstr>Sidste analyse-råd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Personkarakteristik &amp; miljøkarakteristik</dc:title>
  <dc:creator>SB</dc:creator>
  <cp:lastModifiedBy>Jørn Ingemann Knudsen</cp:lastModifiedBy>
  <cp:revision>9</cp:revision>
  <dcterms:created xsi:type="dcterms:W3CDTF">2016-08-25T19:33:38Z</dcterms:created>
  <dcterms:modified xsi:type="dcterms:W3CDTF">2020-10-12T19:30:49Z</dcterms:modified>
</cp:coreProperties>
</file>