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35"/>
  </p:notesMasterIdLst>
  <p:sldIdLst>
    <p:sldId id="279" r:id="rId2"/>
    <p:sldId id="313" r:id="rId3"/>
    <p:sldId id="263" r:id="rId4"/>
    <p:sldId id="257" r:id="rId5"/>
    <p:sldId id="300" r:id="rId6"/>
    <p:sldId id="258" r:id="rId7"/>
    <p:sldId id="260" r:id="rId8"/>
    <p:sldId id="259" r:id="rId9"/>
    <p:sldId id="314" r:id="rId10"/>
    <p:sldId id="261" r:id="rId11"/>
    <p:sldId id="262" r:id="rId12"/>
    <p:sldId id="315" r:id="rId13"/>
    <p:sldId id="301" r:id="rId14"/>
    <p:sldId id="304" r:id="rId15"/>
    <p:sldId id="305" r:id="rId16"/>
    <p:sldId id="271" r:id="rId17"/>
    <p:sldId id="312" r:id="rId18"/>
    <p:sldId id="302" r:id="rId19"/>
    <p:sldId id="272" r:id="rId20"/>
    <p:sldId id="288" r:id="rId21"/>
    <p:sldId id="289" r:id="rId22"/>
    <p:sldId id="316" r:id="rId23"/>
    <p:sldId id="318" r:id="rId24"/>
    <p:sldId id="321" r:id="rId25"/>
    <p:sldId id="319" r:id="rId26"/>
    <p:sldId id="306" r:id="rId27"/>
    <p:sldId id="320" r:id="rId28"/>
    <p:sldId id="322" r:id="rId29"/>
    <p:sldId id="274" r:id="rId30"/>
    <p:sldId id="269" r:id="rId31"/>
    <p:sldId id="276" r:id="rId32"/>
    <p:sldId id="317" r:id="rId33"/>
    <p:sldId id="27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5"/>
  </p:normalViewPr>
  <p:slideViewPr>
    <p:cSldViewPr snapToGrid="0" snapToObjects="1">
      <p:cViewPr varScale="1">
        <p:scale>
          <a:sx n="63" d="100"/>
          <a:sy n="63" d="100"/>
        </p:scale>
        <p:origin x="56" y="3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3DF4-E560-1048-9ABD-05786B9CD9E2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8046-DB31-9E40-BBD3-8032FEED7D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41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343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7025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bliver udfoldet i ekspressionismen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Ansatsen til ekspressionismen på vej før første verdenskrig.</a:t>
            </a:r>
          </a:p>
          <a:p>
            <a:r>
              <a:rPr lang="da-DK" dirty="0"/>
              <a:t>Religiøs</a:t>
            </a:r>
            <a:r>
              <a:rPr lang="da-DK" baseline="0" dirty="0"/>
              <a:t> livsanskuelse bryder sammen</a:t>
            </a:r>
          </a:p>
          <a:p>
            <a:r>
              <a:rPr lang="da-DK" baseline="0" dirty="0"/>
              <a:t>Nihilisme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86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og mange af modernismens -herunder ekspressionismens - kunstnere </a:t>
            </a:r>
          </a:p>
          <a:p>
            <a:r>
              <a:rPr lang="da-DK" dirty="0"/>
              <a:t>Tom Kristensen </a:t>
            </a:r>
            <a:r>
              <a:rPr lang="da-DK" baseline="0" dirty="0"/>
              <a:t>inspireret af Nietzsche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221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083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Destruktion og angst er et grundmotiv i 20’ernes kunst, også dér, hvor den tager sig vild, ung og overmodig ud. Det er faktisk først nu, at både Nietzsches forestilling om destruktion og ‘om- vurdering af alle værdier’ sammen med Freuds fokus på seksualitet og sindets ubevidste dybder for alvor sætter sig igennem i europæisk kunst.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311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Den</a:t>
            </a:r>
            <a:r>
              <a:rPr lang="da-DK" baseline="0" dirty="0"/>
              <a:t> indre verdens evne til at omdanne verden, ikke at registrere omverden som den er , men at opløse den i lyde og farver og bruge den som materiale for fantasien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05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Ekspressionistens</a:t>
            </a:r>
            <a:r>
              <a:rPr lang="en-US" dirty="0"/>
              <a:t> ambition at </a:t>
            </a:r>
            <a:r>
              <a:rPr lang="en-US" dirty="0" err="1"/>
              <a:t>slynge</a:t>
            </a:r>
            <a:r>
              <a:rPr lang="en-US" dirty="0"/>
              <a:t> </a:t>
            </a:r>
            <a:r>
              <a:rPr lang="en-US" dirty="0" err="1"/>
              <a:t>sjælens</a:t>
            </a:r>
            <a:r>
              <a:rPr lang="en-US" dirty="0"/>
              <a:t> </a:t>
            </a:r>
            <a:r>
              <a:rPr lang="en-US" dirty="0" err="1"/>
              <a:t>farver</a:t>
            </a:r>
            <a:r>
              <a:rPr lang="en-US" dirty="0"/>
              <a:t> </a:t>
            </a:r>
            <a:r>
              <a:rPr lang="en-US" dirty="0" err="1"/>
              <a:t>ud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den </a:t>
            </a:r>
            <a:r>
              <a:rPr lang="en-US" dirty="0" err="1"/>
              <a:t>ydre</a:t>
            </a:r>
            <a:r>
              <a:rPr lang="en-US" dirty="0"/>
              <a:t> </a:t>
            </a:r>
            <a:r>
              <a:rPr lang="en-US" dirty="0" err="1"/>
              <a:t>verden</a:t>
            </a:r>
            <a:r>
              <a:rPr lang="en-US" dirty="0"/>
              <a:t>.</a:t>
            </a:r>
            <a:r>
              <a:rPr lang="da-DK" dirty="0"/>
              <a:t> </a:t>
            </a:r>
          </a:p>
          <a:p>
            <a:r>
              <a:rPr lang="en-US" dirty="0"/>
              <a:t>Man giver </a:t>
            </a:r>
            <a:r>
              <a:rPr lang="en-US" dirty="0" err="1"/>
              <a:t>udtryk</a:t>
            </a:r>
            <a:r>
              <a:rPr lang="en-US" dirty="0"/>
              <a:t> for, </a:t>
            </a:r>
            <a:r>
              <a:rPr lang="en-US" dirty="0" err="1"/>
              <a:t>hvad</a:t>
            </a:r>
            <a:r>
              <a:rPr lang="en-US" dirty="0"/>
              <a:t> man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inden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sig,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selv</a:t>
            </a:r>
            <a:r>
              <a:rPr lang="en-US" dirty="0"/>
              <a:t> </a:t>
            </a:r>
            <a:r>
              <a:rPr lang="en-US" dirty="0" err="1"/>
              <a:t>ydre</a:t>
            </a:r>
            <a:r>
              <a:rPr lang="en-US" dirty="0"/>
              <a:t> </a:t>
            </a:r>
            <a:r>
              <a:rPr lang="en-US" dirty="0" err="1"/>
              <a:t>motiver</a:t>
            </a:r>
            <a:r>
              <a:rPr lang="en-US" dirty="0"/>
              <a:t>,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fx</a:t>
            </a:r>
            <a:r>
              <a:rPr lang="en-US" dirty="0"/>
              <a:t> et </a:t>
            </a:r>
            <a:r>
              <a:rPr lang="en-US" dirty="0" err="1"/>
              <a:t>landskab</a:t>
            </a:r>
            <a:r>
              <a:rPr lang="en-US" dirty="0"/>
              <a:t>, </a:t>
            </a:r>
            <a:r>
              <a:rPr lang="en-US" dirty="0" err="1"/>
              <a:t>gengives</a:t>
            </a:r>
            <a:r>
              <a:rPr lang="en-US" dirty="0"/>
              <a:t> nu </a:t>
            </a:r>
            <a:r>
              <a:rPr lang="en-US" dirty="0" err="1"/>
              <a:t>subjektivt</a:t>
            </a:r>
            <a:r>
              <a:rPr lang="en-US" dirty="0"/>
              <a:t>, </a:t>
            </a:r>
            <a:r>
              <a:rPr lang="en-US" dirty="0" err="1"/>
              <a:t>sådan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tager</a:t>
            </a:r>
            <a:r>
              <a:rPr lang="en-US" dirty="0"/>
              <a:t> sig </a:t>
            </a:r>
            <a:r>
              <a:rPr lang="en-US" dirty="0" err="1"/>
              <a:t>ud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kunstnerens</a:t>
            </a:r>
            <a:r>
              <a:rPr lang="en-US" dirty="0"/>
              <a:t> </a:t>
            </a:r>
            <a:r>
              <a:rPr lang="en-US" dirty="0" err="1"/>
              <a:t>sjæl</a:t>
            </a:r>
            <a:r>
              <a:rPr lang="en-US" dirty="0"/>
              <a:t>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425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933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0971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312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5513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042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1886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511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7917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816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Værdisammenbrud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03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814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80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602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521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89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8046-DB31-9E40-BBD3-8032FEED7D0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08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53BBCA0-8E18-5549-9544-61C7A8C21DA1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EB702A-2E5B-7D4C-B018-12F259F847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753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BCA0-8E18-5549-9544-61C7A8C21DA1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702A-2E5B-7D4C-B018-12F259F847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049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BCA0-8E18-5549-9544-61C7A8C21DA1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702A-2E5B-7D4C-B018-12F259F847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367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BCA0-8E18-5549-9544-61C7A8C21DA1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702A-2E5B-7D4C-B018-12F259F847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322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53BBCA0-8E18-5549-9544-61C7A8C21DA1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EEB702A-2E5B-7D4C-B018-12F259F847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398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BCA0-8E18-5549-9544-61C7A8C21DA1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702A-2E5B-7D4C-B018-12F259F847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536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BCA0-8E18-5549-9544-61C7A8C21DA1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702A-2E5B-7D4C-B018-12F259F847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4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BCA0-8E18-5549-9544-61C7A8C21DA1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702A-2E5B-7D4C-B018-12F259F847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446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BCA0-8E18-5549-9544-61C7A8C21DA1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702A-2E5B-7D4C-B018-12F259F847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788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BCA0-8E18-5549-9544-61C7A8C21DA1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EB702A-2E5B-7D4C-B018-12F259F8479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236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53BBCA0-8E18-5549-9544-61C7A8C21DA1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EB702A-2E5B-7D4C-B018-12F259F8479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469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3BBCA0-8E18-5549-9544-61C7A8C21DA1}" type="datetimeFigureOut">
              <a:rPr lang="da-DK" smtClean="0"/>
              <a:t>10-02-2018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EB702A-2E5B-7D4C-B018-12F259F847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06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815531" y="1213270"/>
            <a:ext cx="8229600" cy="3056588"/>
          </a:xfrm>
        </p:spPr>
        <p:txBody>
          <a:bodyPr>
            <a:normAutofit/>
          </a:bodyPr>
          <a:lstStyle/>
          <a:p>
            <a:r>
              <a:rPr lang="da-DK" sz="4800" b="1" dirty="0"/>
              <a:t>Ekspressionismen</a:t>
            </a:r>
            <a:br>
              <a:rPr lang="da-DK" sz="4800" b="1" dirty="0"/>
            </a:br>
            <a:r>
              <a:rPr lang="da-DK" sz="4800" b="1" dirty="0"/>
              <a:t> 1905 -1925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5262563" y="3881438"/>
            <a:ext cx="6929437" cy="158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>
              <a:latin typeface="Arial" charset="0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CAFE78E-B59C-4D60-A57F-386F7D3AEBBB}"/>
              </a:ext>
            </a:extLst>
          </p:cNvPr>
          <p:cNvSpPr txBox="1"/>
          <p:nvPr/>
        </p:nvSpPr>
        <p:spPr>
          <a:xfrm>
            <a:off x="2976548" y="4748470"/>
            <a:ext cx="776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En </a:t>
            </a:r>
            <a:r>
              <a:rPr lang="da-DK" sz="2000" b="1" dirty="0" err="1"/>
              <a:t>powerpointpræsentation</a:t>
            </a:r>
            <a:r>
              <a:rPr lang="da-DK" sz="2000" b="1" dirty="0"/>
              <a:t> af Sidse Hasle,</a:t>
            </a:r>
            <a:br>
              <a:rPr lang="da-DK" sz="2000" b="1" dirty="0"/>
            </a:br>
            <a:r>
              <a:rPr lang="da-DK" sz="2000" b="1" dirty="0"/>
              <a:t>underviser i dansk og tysk på N. Zahles Gymnasieskole, 2015.</a:t>
            </a:r>
          </a:p>
        </p:txBody>
      </p:sp>
    </p:spTree>
    <p:extLst>
      <p:ext uri="{BB962C8B-B14F-4D97-AF65-F5344CB8AC3E}">
        <p14:creationId xmlns:p14="http://schemas.microsoft.com/office/powerpoint/2010/main" val="92157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>
                <a:latin typeface="Arial" charset="0"/>
              </a:rPr>
              <a:t>Skyttegravskrig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a-DK" sz="2400" dirty="0">
                <a:latin typeface="Arial"/>
                <a:cs typeface="Arial"/>
              </a:rPr>
              <a:t>1. Verdenskrig var i høj grad en skyttegravskrig:  Soldaterne gravede sig ned i skyttegrave</a:t>
            </a:r>
          </a:p>
          <a:p>
            <a:pPr eaLnBrk="1" hangingPunct="1">
              <a:lnSpc>
                <a:spcPct val="80000"/>
              </a:lnSpc>
            </a:pPr>
            <a:r>
              <a:rPr lang="da-DK" sz="2400" dirty="0">
                <a:latin typeface="Arial"/>
                <a:cs typeface="Arial"/>
              </a:rPr>
              <a:t>I skyttegravene var der problemer med at skaffe sig af med de dræbte</a:t>
            </a:r>
          </a:p>
          <a:p>
            <a:pPr eaLnBrk="1" hangingPunct="1">
              <a:lnSpc>
                <a:spcPct val="80000"/>
              </a:lnSpc>
            </a:pPr>
            <a:r>
              <a:rPr lang="da-DK" sz="2400" dirty="0">
                <a:latin typeface="Arial"/>
                <a:cs typeface="Arial"/>
              </a:rPr>
              <a:t>Dvs. efter angreb måtte soldaterne leve blandt døde og til lyden af </a:t>
            </a:r>
            <a:r>
              <a:rPr lang="da-DK" sz="2400" dirty="0" err="1">
                <a:latin typeface="Arial"/>
                <a:cs typeface="Arial"/>
              </a:rPr>
              <a:t>jamren</a:t>
            </a:r>
            <a:r>
              <a:rPr lang="da-DK" sz="2400" dirty="0">
                <a:latin typeface="Arial"/>
                <a:cs typeface="Arial"/>
              </a:rPr>
              <a:t> fra sårede soldater</a:t>
            </a:r>
          </a:p>
          <a:p>
            <a:pPr eaLnBrk="1" hangingPunct="1">
              <a:lnSpc>
                <a:spcPct val="80000"/>
              </a:lnSpc>
            </a:pPr>
            <a:r>
              <a:rPr lang="da-DK" sz="2400" dirty="0">
                <a:latin typeface="Arial"/>
                <a:cs typeface="Arial"/>
              </a:rPr>
              <a:t>1. verdenskrig kaldes den ukendte soldats død. Mange har ikke kunnet identificeres. Soldaten blev reduceret til kanonføde</a:t>
            </a:r>
          </a:p>
          <a:p>
            <a:pPr>
              <a:lnSpc>
                <a:spcPct val="80000"/>
              </a:lnSpc>
            </a:pPr>
            <a:r>
              <a:rPr lang="da-DK" sz="2400" dirty="0">
                <a:latin typeface="Arial"/>
                <a:cs typeface="Arial"/>
              </a:rPr>
              <a:t>=&gt; Krigen gør ikke drenge til mænd, men nedbryder dem. Tapperhed, mod, menneskelighed er intet værd – mennesket mejes ned af kanoner, maskingeværer og granater</a:t>
            </a:r>
          </a:p>
          <a:p>
            <a:pPr eaLnBrk="1" hangingPunct="1">
              <a:lnSpc>
                <a:spcPct val="80000"/>
              </a:lnSpc>
            </a:pPr>
            <a:endParaRPr lang="da-DK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7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45759"/>
            <a:ext cx="8229600" cy="972271"/>
          </a:xfrm>
        </p:spPr>
        <p:txBody>
          <a:bodyPr/>
          <a:lstStyle/>
          <a:p>
            <a:pPr eaLnBrk="1" hangingPunct="1"/>
            <a:r>
              <a:rPr lang="da-DK" dirty="0">
                <a:latin typeface="Arial" charset="0"/>
              </a:rPr>
              <a:t>Granatchok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16280" y="1521548"/>
            <a:ext cx="10703560" cy="533645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da-DK" sz="2400" dirty="0">
                <a:latin typeface="Arial" charset="0"/>
              </a:rPr>
              <a:t>Når soldaterne under 1. Verdenskrig sendes hjem som sårede, oplever man en ny type sårede soldater, som ikke er sårede på kroppen, men på psyken</a:t>
            </a:r>
            <a:br>
              <a:rPr lang="da-DK" sz="2400" dirty="0">
                <a:latin typeface="Arial" charset="0"/>
              </a:rPr>
            </a:br>
            <a:endParaRPr lang="da-DK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400" dirty="0">
                <a:latin typeface="Arial" charset="0"/>
              </a:rPr>
              <a:t>De har hukommelsestab, er ramt af </a:t>
            </a:r>
            <a:r>
              <a:rPr lang="da-DK" sz="2400" dirty="0" err="1">
                <a:latin typeface="Arial" charset="0"/>
              </a:rPr>
              <a:t>stumhed</a:t>
            </a:r>
            <a:r>
              <a:rPr lang="da-DK" sz="2400" dirty="0">
                <a:latin typeface="Arial" charset="0"/>
              </a:rPr>
              <a:t>, har tics, græder, er hysteriske.</a:t>
            </a:r>
          </a:p>
          <a:p>
            <a:pPr eaLnBrk="1" hangingPunct="1">
              <a:lnSpc>
                <a:spcPct val="80000"/>
              </a:lnSpc>
              <a:buFont typeface="Symbol" charset="0"/>
              <a:buChar char="Þ"/>
            </a:pPr>
            <a:r>
              <a:rPr lang="da-DK" sz="2400" dirty="0">
                <a:latin typeface="Arial" charset="0"/>
              </a:rPr>
              <a:t> Det opfattes som en skandale, som umandigt</a:t>
            </a:r>
          </a:p>
          <a:p>
            <a:pPr eaLnBrk="1" hangingPunct="1">
              <a:lnSpc>
                <a:spcPct val="80000"/>
              </a:lnSpc>
              <a:buFont typeface="Symbol" charset="0"/>
              <a:buChar char="Þ"/>
            </a:pPr>
            <a:r>
              <a:rPr lang="da-DK" sz="2400" dirty="0">
                <a:latin typeface="Arial" charset="0"/>
              </a:rPr>
              <a:t> Man tvinges efterhånden til at anerkende krigens psykiske følger – man  </a:t>
            </a:r>
            <a:br>
              <a:rPr lang="da-DK" sz="2400" dirty="0">
                <a:latin typeface="Arial" charset="0"/>
              </a:rPr>
            </a:br>
            <a:r>
              <a:rPr lang="da-DK" sz="2400" dirty="0">
                <a:latin typeface="Arial" charset="0"/>
              </a:rPr>
              <a:t>  taler om granatchok som krigens psykiske virkning</a:t>
            </a:r>
          </a:p>
          <a:p>
            <a:pPr eaLnBrk="1" hangingPunct="1">
              <a:lnSpc>
                <a:spcPct val="80000"/>
              </a:lnSpc>
              <a:buFont typeface="Symbol" charset="0"/>
              <a:buChar char="Þ"/>
            </a:pPr>
            <a:r>
              <a:rPr lang="da-DK" sz="2400" dirty="0">
                <a:latin typeface="Arial" charset="0"/>
              </a:rPr>
              <a:t> Krigen var nedbrydende for psyken, fordi man anonymiseres, fjenden</a:t>
            </a:r>
            <a:br>
              <a:rPr lang="da-DK" sz="2400" dirty="0">
                <a:latin typeface="Arial" charset="0"/>
              </a:rPr>
            </a:br>
            <a:r>
              <a:rPr lang="da-DK" sz="2400" dirty="0">
                <a:latin typeface="Arial" charset="0"/>
              </a:rPr>
              <a:t>  anonymiseres (man mødes ikke/ser ikke hinanden), personligt mod spiller</a:t>
            </a:r>
            <a:br>
              <a:rPr lang="da-DK" sz="2400" dirty="0">
                <a:latin typeface="Arial" charset="0"/>
              </a:rPr>
            </a:br>
            <a:r>
              <a:rPr lang="da-DK" sz="2400" dirty="0">
                <a:latin typeface="Arial" charset="0"/>
              </a:rPr>
              <a:t>  ingen rolle – man kan intet stille op over for de pludselige angreb. Man</a:t>
            </a:r>
            <a:br>
              <a:rPr lang="da-DK" sz="2400" dirty="0">
                <a:latin typeface="Arial" charset="0"/>
              </a:rPr>
            </a:br>
            <a:r>
              <a:rPr lang="da-DK" sz="2400" dirty="0">
                <a:latin typeface="Arial" charset="0"/>
              </a:rPr>
              <a:t>  venter bare, omgivet af faldende kammerater</a:t>
            </a:r>
          </a:p>
          <a:p>
            <a:pPr eaLnBrk="1" hangingPunct="1">
              <a:lnSpc>
                <a:spcPct val="80000"/>
              </a:lnSpc>
              <a:buFont typeface="Symbol" charset="0"/>
              <a:buChar char="Þ"/>
            </a:pPr>
            <a:r>
              <a:rPr lang="da-DK" sz="2400" dirty="0">
                <a:latin typeface="Arial" charset="0"/>
              </a:rPr>
              <a:t> Krigen medfører et nyt billede af mennesket, som har følsomheden og</a:t>
            </a:r>
            <a:br>
              <a:rPr lang="da-DK" sz="2400" dirty="0">
                <a:latin typeface="Arial" charset="0"/>
              </a:rPr>
            </a:br>
            <a:r>
              <a:rPr lang="da-DK" sz="2400" dirty="0">
                <a:latin typeface="Arial" charset="0"/>
              </a:rPr>
              <a:t>  smerten som psykiske kendetegn</a:t>
            </a:r>
          </a:p>
        </p:txBody>
      </p:sp>
    </p:spTree>
    <p:extLst>
      <p:ext uri="{BB962C8B-B14F-4D97-AF65-F5344CB8AC3E}">
        <p14:creationId xmlns:p14="http://schemas.microsoft.com/office/powerpoint/2010/main" val="28744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A807833-0ABC-41DD-8BB2-9629B2C4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552091"/>
            <a:ext cx="4286250" cy="546068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0F72D5F-386E-4357-BD69-781DF0D1593F}"/>
              </a:ext>
            </a:extLst>
          </p:cNvPr>
          <p:cNvSpPr txBox="1"/>
          <p:nvPr/>
        </p:nvSpPr>
        <p:spPr>
          <a:xfrm>
            <a:off x="3352800" y="6074183"/>
            <a:ext cx="588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                Edvard Munch: Skriget (1893)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362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moderne livsfølelse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Munchs maleri viser den angst og uro, der i slutningen af 1800-tallet sætter ind sammen med den moderne livsfølelse 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Mennesket er på Herrens mark, og Herren er væk. Som Nietzsches berømte udsagn i  slutningen af 1800-tallet: ”Gud er død”. Man må nedbryde alle værdier for at genopbygge sine egne.</a:t>
            </a:r>
          </a:p>
        </p:txBody>
      </p:sp>
    </p:spTree>
    <p:extLst>
      <p:ext uri="{BB962C8B-B14F-4D97-AF65-F5344CB8AC3E}">
        <p14:creationId xmlns:p14="http://schemas.microsoft.com/office/powerpoint/2010/main" val="402291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169970"/>
            <a:ext cx="8229600" cy="1108364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I opløsningen af den kendte verden kan en ny verden skabes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81200" y="2999753"/>
            <a:ext cx="8229600" cy="1572534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Nietzsche hylder de nye muligheder, der kan vokse ud af værdiernes sammenbrud</a:t>
            </a:r>
          </a:p>
        </p:txBody>
      </p:sp>
    </p:spTree>
    <p:extLst>
      <p:ext uri="{BB962C8B-B14F-4D97-AF65-F5344CB8AC3E}">
        <p14:creationId xmlns:p14="http://schemas.microsoft.com/office/powerpoint/2010/main" val="5628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619698"/>
            <a:ext cx="8229600" cy="1143000"/>
          </a:xfrm>
        </p:spPr>
        <p:txBody>
          <a:bodyPr/>
          <a:lstStyle/>
          <a:p>
            <a:r>
              <a:rPr lang="da-DK" b="1" dirty="0"/>
              <a:t>Kaosdyrkelse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81200" y="1673522"/>
            <a:ext cx="8229600" cy="22256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”Man må have kaos i sig for at føde</a:t>
            </a:r>
            <a:b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 en dansende stjerne.”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          (Nietzsche)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881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98927"/>
            <a:ext cx="8229600" cy="1143000"/>
          </a:xfrm>
        </p:spPr>
        <p:txBody>
          <a:bodyPr/>
          <a:lstStyle/>
          <a:p>
            <a:r>
              <a:rPr lang="da-DK" b="1"/>
              <a:t>Destruktionslængsel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81200" y="1870365"/>
            <a:ext cx="8229600" cy="2270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»Jeg har længtes mod skibskatastrofer </a:t>
            </a:r>
            <a:b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og mod hærværk og pludselig død«  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(Tom Kristensen: Fra digtet ”Angst”)</a:t>
            </a:r>
          </a:p>
        </p:txBody>
      </p:sp>
    </p:spTree>
    <p:extLst>
      <p:ext uri="{BB962C8B-B14F-4D97-AF65-F5344CB8AC3E}">
        <p14:creationId xmlns:p14="http://schemas.microsoft.com/office/powerpoint/2010/main" val="333573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81674"/>
            <a:ext cx="8229600" cy="1143000"/>
          </a:xfrm>
        </p:spPr>
        <p:txBody>
          <a:bodyPr/>
          <a:lstStyle/>
          <a:p>
            <a:r>
              <a:rPr lang="da-DK" b="1" dirty="0"/>
              <a:t>Den indre verdens kraft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81200" y="1789984"/>
            <a:ext cx="8229600" cy="2782019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Den ydre verden skal nedbrydes, for at en ny kan skabes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I kunsten bliver den ydre verden opløst til fordel for fantasiens skabende kraft.</a:t>
            </a:r>
          </a:p>
        </p:txBody>
      </p:sp>
    </p:spTree>
    <p:extLst>
      <p:ext uri="{BB962C8B-B14F-4D97-AF65-F5344CB8AC3E}">
        <p14:creationId xmlns:p14="http://schemas.microsoft.com/office/powerpoint/2010/main" val="48949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946694" y="585190"/>
            <a:ext cx="8229600" cy="1143000"/>
          </a:xfrm>
        </p:spPr>
        <p:txBody>
          <a:bodyPr/>
          <a:lstStyle/>
          <a:p>
            <a:r>
              <a:rPr lang="da-DK" b="1" dirty="0"/>
              <a:t>Det indre landskab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1645920" y="2020063"/>
            <a:ext cx="8564880" cy="4209618"/>
          </a:xfrm>
        </p:spPr>
        <p:txBody>
          <a:bodyPr/>
          <a:lstStyle/>
          <a:p>
            <a:r>
              <a:rPr lang="da-DK" sz="2800" dirty="0">
                <a:latin typeface="Arial" charset="0"/>
              </a:rPr>
              <a:t>Kunstens mål er ikke længere at efterligne verden, men at give rum for en indre, subjektiv verden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185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7945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Vigtigheden af den indre verden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79320" y="2103120"/>
            <a:ext cx="8945880" cy="257556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”at slynge sin indre verden</a:t>
            </a:r>
            <a:b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med dens flammehjul ud i rummet” 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Tom Kristensen: ”Fribytter” (1920)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941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7404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Ekspressionisme &gt;&lt; Realisme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Opgør med realismens forsøg på objektivt at skildre den ydre virkelighed</a:t>
            </a:r>
          </a:p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Kunstens mål er ikke længere at efterligne verden/virkeligheden (realismen), men at skabe billeder af en indre, subjektiv verden 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102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844040" y="587490"/>
            <a:ext cx="8229600" cy="1143000"/>
          </a:xfrm>
        </p:spPr>
        <p:txBody>
          <a:bodyPr/>
          <a:lstStyle/>
          <a:p>
            <a:r>
              <a:rPr lang="da-DK" b="1" dirty="0"/>
              <a:t>Storbyen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1645920" y="1947559"/>
            <a:ext cx="9159240" cy="4117961"/>
          </a:xfrm>
        </p:spPr>
        <p:txBody>
          <a:bodyPr>
            <a:noAutofit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Byen er et centralt motiv for ekspressionisterne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for temaet er det moderne liv, der konstant er i forandring – og det liv leves kun i byen.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Se for eksempel de mange ekspressionistiske malerier af gadelivet, især det hektiske liv i Berlin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Støjen og den hurtige trafik fra storbyen er et centralt motiv for mange ekspressionistiske digtere</a:t>
            </a:r>
          </a:p>
        </p:txBody>
      </p:sp>
    </p:spTree>
    <p:extLst>
      <p:ext uri="{BB962C8B-B14F-4D97-AF65-F5344CB8AC3E}">
        <p14:creationId xmlns:p14="http://schemas.microsoft.com/office/powerpoint/2010/main" val="333456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714432"/>
            <a:ext cx="8229600" cy="1039092"/>
          </a:xfrm>
        </p:spPr>
        <p:txBody>
          <a:bodyPr/>
          <a:lstStyle/>
          <a:p>
            <a:r>
              <a:rPr lang="da-DK" b="1" dirty="0"/>
              <a:t>Ja, storbyen!!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81200" y="2058325"/>
            <a:ext cx="8229600" cy="3580475"/>
          </a:xfrm>
        </p:spPr>
        <p:txBody>
          <a:bodyPr>
            <a:normAutofit lnSpcReduction="10000"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Byen er den nye natur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Byen er fuld af fart og bevægelse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Byen er urolig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Byen er erotikkens sted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Byen er fristende og farlig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Byen bliver både skildret som det nye landskab, men også som undergangens sted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353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9DCEAEE-B787-4336-9C86-0F9785F1C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49" y="521209"/>
            <a:ext cx="3903269" cy="542056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B6332F1-FF64-4594-9C44-D53B9F460FC7}"/>
              </a:ext>
            </a:extLst>
          </p:cNvPr>
          <p:cNvSpPr txBox="1"/>
          <p:nvPr/>
        </p:nvSpPr>
        <p:spPr>
          <a:xfrm>
            <a:off x="502920" y="6065520"/>
            <a:ext cx="565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Ernst Ludwig Kirchner: Gadebillede i Berlin (1913)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772E390-B556-4B06-A9C4-20E730102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2" y="551689"/>
            <a:ext cx="4101633" cy="542544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B8FD175A-AE2E-49CB-94A2-F50553829FEF}"/>
              </a:ext>
            </a:extLst>
          </p:cNvPr>
          <p:cNvSpPr txBox="1"/>
          <p:nvPr/>
        </p:nvSpPr>
        <p:spPr>
          <a:xfrm>
            <a:off x="6644642" y="6097786"/>
            <a:ext cx="475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Kirchner: Gadebillede fra Berlin (1913)</a:t>
            </a:r>
          </a:p>
        </p:txBody>
      </p:sp>
    </p:spTree>
    <p:extLst>
      <p:ext uri="{BB962C8B-B14F-4D97-AF65-F5344CB8AC3E}">
        <p14:creationId xmlns:p14="http://schemas.microsoft.com/office/powerpoint/2010/main" val="24580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C9D51D0-567F-4180-8DBB-4E594F7F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205" y="396240"/>
            <a:ext cx="4777740" cy="558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97F64CF-BB4E-4234-945D-FCC8DB63B85D}"/>
              </a:ext>
            </a:extLst>
          </p:cNvPr>
          <p:cNvSpPr txBox="1"/>
          <p:nvPr/>
        </p:nvSpPr>
        <p:spPr>
          <a:xfrm>
            <a:off x="3383280" y="6126480"/>
            <a:ext cx="537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Ernst Ludwig Kirchner: Nollendorfplatz (1912)</a:t>
            </a: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6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4082A77-0EE8-4F34-97DD-8580C8752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43" y="603250"/>
            <a:ext cx="6691313" cy="534987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C7A5C5A-94D8-4DBE-B2E1-F8FEFF72F612}"/>
              </a:ext>
            </a:extLst>
          </p:cNvPr>
          <p:cNvSpPr txBox="1"/>
          <p:nvPr/>
        </p:nvSpPr>
        <p:spPr>
          <a:xfrm>
            <a:off x="3002280" y="6050280"/>
            <a:ext cx="576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               George Grosz: Gadens tempo (1918)</a:t>
            </a:r>
          </a:p>
        </p:txBody>
      </p:sp>
    </p:spTree>
    <p:extLst>
      <p:ext uri="{BB962C8B-B14F-4D97-AF65-F5344CB8AC3E}">
        <p14:creationId xmlns:p14="http://schemas.microsoft.com/office/powerpoint/2010/main" val="342982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7F0C8C4-A733-45E5-A555-1550BC12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65" y="472440"/>
            <a:ext cx="4069080" cy="5334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3E7A32E-4D9F-41BC-814D-2BC8A2CB53D5}"/>
              </a:ext>
            </a:extLst>
          </p:cNvPr>
          <p:cNvSpPr txBox="1"/>
          <p:nvPr/>
        </p:nvSpPr>
        <p:spPr>
          <a:xfrm>
            <a:off x="1219199" y="5863828"/>
            <a:ext cx="515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Ernst Ludwig Kirchner: Paris’ dom</a:t>
            </a:r>
            <a:br>
              <a:rPr lang="da-DK" b="1" dirty="0"/>
            </a:br>
            <a:r>
              <a:rPr lang="da-DK" b="1" dirty="0"/>
              <a:t>(Prostituerede i Berlin) (1913)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80851FB-ADB8-4B92-A7EE-E3D483FE4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515" y="472440"/>
            <a:ext cx="3790696" cy="533196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B3AD643-F250-4463-B4B8-B97168DCBFC0}"/>
              </a:ext>
            </a:extLst>
          </p:cNvPr>
          <p:cNvSpPr txBox="1"/>
          <p:nvPr/>
        </p:nvSpPr>
        <p:spPr>
          <a:xfrm>
            <a:off x="7010995" y="5882640"/>
            <a:ext cx="379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George Grosz: </a:t>
            </a:r>
            <a:r>
              <a:rPr lang="da-DK" b="1" dirty="0" err="1">
                <a:latin typeface="Arial" panose="020B0604020202020204" pitchFamily="34" charset="0"/>
                <a:cs typeface="Arial" panose="020B0604020202020204" pitchFamily="34" charset="0"/>
              </a:rPr>
              <a:t>Metropolis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 (1917)</a:t>
            </a:r>
          </a:p>
        </p:txBody>
      </p:sp>
    </p:spTree>
    <p:extLst>
      <p:ext uri="{BB962C8B-B14F-4D97-AF65-F5344CB8AC3E}">
        <p14:creationId xmlns:p14="http://schemas.microsoft.com/office/powerpoint/2010/main" val="53815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072640" y="6360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Byen som det indre landskab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1905000" y="2038005"/>
            <a:ext cx="8229600" cy="2793075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Storbyen bliver også et udtryk for den moderne sindsstemning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I byen afspejles mange af de moderne menneskers skiftende sindsstemninger</a:t>
            </a:r>
          </a:p>
        </p:txBody>
      </p:sp>
    </p:spTree>
    <p:extLst>
      <p:ext uri="{BB962C8B-B14F-4D97-AF65-F5344CB8AC3E}">
        <p14:creationId xmlns:p14="http://schemas.microsoft.com/office/powerpoint/2010/main" val="233990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9524564-AF20-43CB-AB19-A96A54A8D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502920"/>
            <a:ext cx="4629150" cy="585216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DB245ED-95C8-4C51-ABA6-38CE264F4F3F}"/>
              </a:ext>
            </a:extLst>
          </p:cNvPr>
          <p:cNvSpPr txBox="1"/>
          <p:nvPr/>
        </p:nvSpPr>
        <p:spPr>
          <a:xfrm>
            <a:off x="1484945" y="5754469"/>
            <a:ext cx="22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George Grosz:</a:t>
            </a:r>
            <a:b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Selvmord (1916)</a:t>
            </a:r>
          </a:p>
        </p:txBody>
      </p:sp>
    </p:spTree>
    <p:extLst>
      <p:ext uri="{BB962C8B-B14F-4D97-AF65-F5344CB8AC3E}">
        <p14:creationId xmlns:p14="http://schemas.microsoft.com/office/powerpoint/2010/main" val="417762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9170C34-E51D-4668-A756-4F98EF2EE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535" y="498348"/>
            <a:ext cx="5169408" cy="586130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2A82E16-4800-4D14-83AE-8E7F9F2384C8}"/>
              </a:ext>
            </a:extLst>
          </p:cNvPr>
          <p:cNvSpPr txBox="1"/>
          <p:nvPr/>
        </p:nvSpPr>
        <p:spPr>
          <a:xfrm>
            <a:off x="1737360" y="573783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George Grosz: Solens formørkelse (1926)</a:t>
            </a:r>
          </a:p>
        </p:txBody>
      </p:sp>
    </p:spTree>
    <p:extLst>
      <p:ext uri="{BB962C8B-B14F-4D97-AF65-F5344CB8AC3E}">
        <p14:creationId xmlns:p14="http://schemas.microsoft.com/office/powerpoint/2010/main" val="292385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07948"/>
            <a:ext cx="2529840" cy="1001787"/>
          </a:xfrm>
        </p:spPr>
        <p:txBody>
          <a:bodyPr/>
          <a:lstStyle/>
          <a:p>
            <a:r>
              <a:rPr lang="da-DK" b="1" dirty="0"/>
              <a:t>Temaer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50921" y="782268"/>
            <a:ext cx="7955280" cy="5588052"/>
          </a:xfrm>
        </p:spPr>
        <p:txBody>
          <a:bodyPr>
            <a:noAutofit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Byen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Undergang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Det mørke og skyggefulde i mennesker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Kvindekroppen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Det erotiske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Det tiltrækkende i det negative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Angsten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Ro og uro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Mellem-tilstande: Fx mellem drøm og vågen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Fantasiens kraft</a:t>
            </a:r>
          </a:p>
        </p:txBody>
      </p:sp>
    </p:spTree>
    <p:extLst>
      <p:ext uri="{BB962C8B-B14F-4D97-AF65-F5344CB8AC3E}">
        <p14:creationId xmlns:p14="http://schemas.microsoft.com/office/powerpoint/2010/main" val="360820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8" y="774971"/>
            <a:ext cx="873280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a-DK" sz="3600" b="1" dirty="0">
                <a:latin typeface="Arial" charset="0"/>
              </a:rPr>
              <a:t>Ekspressionisme – en subjektiv kunst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51139" y="2406770"/>
            <a:ext cx="10489721" cy="409754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da-DK" sz="3400" dirty="0">
                <a:latin typeface="Arial" charset="0"/>
              </a:rPr>
              <a:t>Ekspressivt = voldsomt, udtryksfuldt, man udtrykker det indre / det subjektive og især den indre verdens stærke følelser såsom angst og lyst. Ikke enten angst eller lyst, men ofte både-og, på én gang</a:t>
            </a:r>
            <a:r>
              <a:rPr lang="is-IS" sz="3400" dirty="0">
                <a:latin typeface="Arial" charset="0"/>
              </a:rPr>
              <a:t>….</a:t>
            </a:r>
          </a:p>
          <a:p>
            <a:pPr eaLnBrk="1" hangingPunct="1">
              <a:lnSpc>
                <a:spcPct val="110000"/>
              </a:lnSpc>
            </a:pPr>
            <a:endParaRPr lang="is-IS" sz="3400" dirty="0">
              <a:latin typeface="Arial" charset="0"/>
            </a:endParaRPr>
          </a:p>
          <a:p>
            <a:pPr lvl="0">
              <a:lnSpc>
                <a:spcPct val="110000"/>
              </a:lnSpc>
            </a:pPr>
            <a:r>
              <a:rPr lang="da-DK" sz="3400" dirty="0">
                <a:latin typeface="Arial" panose="020B0604020202020204" pitchFamily="34" charset="0"/>
                <a:cs typeface="Arial" panose="020B0604020202020204" pitchFamily="34" charset="0"/>
              </a:rPr>
              <a:t>Forvrængninger, stærke farver, voldsomme lyde, sanse-bombardement… kontraster, det groteske, undergangsstemning, fremmedgørelse…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a-DK" sz="2800" dirty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br>
              <a:rPr lang="da-DK" sz="2400" dirty="0">
                <a:latin typeface="Arial" charset="0"/>
              </a:rPr>
            </a:br>
            <a:r>
              <a:rPr lang="da-DK" sz="2400" dirty="0">
                <a:latin typeface="Arial" charset="0"/>
              </a:rPr>
              <a:t>  </a:t>
            </a:r>
            <a:br>
              <a:rPr lang="da-DK" sz="2400" dirty="0">
                <a:latin typeface="Arial" charset="0"/>
              </a:rPr>
            </a:br>
            <a:endParaRPr lang="da-DK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da-DK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2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571474"/>
            <a:ext cx="10058400" cy="1371600"/>
          </a:xfrm>
        </p:spPr>
        <p:txBody>
          <a:bodyPr/>
          <a:lstStyle/>
          <a:p>
            <a:r>
              <a:rPr lang="da-DK" b="1" dirty="0"/>
              <a:t>Stiltræk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45920" y="1765326"/>
            <a:ext cx="10058400" cy="4450080"/>
          </a:xfrm>
        </p:spPr>
        <p:txBody>
          <a:bodyPr>
            <a:noAutofit/>
          </a:bodyPr>
          <a:lstStyle/>
          <a:p>
            <a:pPr lvl="0"/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Fokus på at udtrykke den indre verden frem for realisme </a:t>
            </a:r>
          </a:p>
          <a:p>
            <a:pPr lvl="0"/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Voldsomme, urealistiske farver </a:t>
            </a:r>
          </a:p>
          <a:p>
            <a:pPr lvl="0"/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Forvrængninger i det hele taget </a:t>
            </a:r>
          </a:p>
          <a:p>
            <a:pPr lvl="0"/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Overdrivelse</a:t>
            </a:r>
          </a:p>
          <a:p>
            <a:pPr lvl="0"/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Ophidselse (ekstase)</a:t>
            </a:r>
          </a:p>
          <a:p>
            <a:pPr lvl="0"/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Intensitet i følelsen 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Kontraster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Verden/virkeligheden gengives som støj, som farve osv.</a:t>
            </a:r>
          </a:p>
        </p:txBody>
      </p:sp>
    </p:spTree>
    <p:extLst>
      <p:ext uri="{BB962C8B-B14F-4D97-AF65-F5344CB8AC3E}">
        <p14:creationId xmlns:p14="http://schemas.microsoft.com/office/powerpoint/2010/main" val="368401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7880" y="460940"/>
            <a:ext cx="8229600" cy="2173856"/>
          </a:xfrm>
        </p:spPr>
        <p:txBody>
          <a:bodyPr>
            <a:normAutofit/>
          </a:bodyPr>
          <a:lstStyle/>
          <a:p>
            <a:r>
              <a:rPr lang="da-DK" sz="4400" b="1" dirty="0"/>
              <a:t>Ikke at sanse verden, som verden er, men at gengive de subjektive sanseindtryk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11680" y="2967265"/>
            <a:ext cx="8229600" cy="2702015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Det er ikke virkeligheden og dens objekter som sådan, der interesserer ekspressionisterne, men det indtryk de gør: Således bliver ting og mennesker opløst til fordel for farver, former, lyde, lugte…</a:t>
            </a:r>
          </a:p>
        </p:txBody>
      </p:sp>
    </p:spTree>
    <p:extLst>
      <p:ext uri="{BB962C8B-B14F-4D97-AF65-F5344CB8AC3E}">
        <p14:creationId xmlns:p14="http://schemas.microsoft.com/office/powerpoint/2010/main" val="6337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E79EE29-2C1D-4E38-9C45-4F3DC8AC8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01040"/>
            <a:ext cx="7315200" cy="512064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4AFB6C-34C0-469A-A46B-18EC59D305B7}"/>
              </a:ext>
            </a:extLst>
          </p:cNvPr>
          <p:cNvSpPr txBox="1"/>
          <p:nvPr/>
        </p:nvSpPr>
        <p:spPr>
          <a:xfrm>
            <a:off x="4130040" y="5913120"/>
            <a:ext cx="635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Franz Marc: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Kæmpende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former (1914)</a:t>
            </a: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8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98927"/>
            <a:ext cx="8229600" cy="1143000"/>
          </a:xfrm>
        </p:spPr>
        <p:txBody>
          <a:bodyPr>
            <a:noAutofit/>
          </a:bodyPr>
          <a:lstStyle/>
          <a:p>
            <a:r>
              <a:rPr lang="da-DK" sz="3600" b="1" dirty="0"/>
              <a:t>Ikke en objektiv virkelighed, men menneskets syner skal udtrykkes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09636" y="1889761"/>
            <a:ext cx="6950364" cy="45064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”Er en Fribytter ikke en Skaber,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der kæntrer med sjæleblank Ro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for atter at støbe sig Syner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med lysere, farverig Tro,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for atter med voldsomme Hænder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af skabende Evne krummet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at slynge sin indre Verden</a:t>
            </a: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med dens Flammehjul ud i Rummet?”</a:t>
            </a:r>
          </a:p>
          <a:p>
            <a:pPr marL="0" indent="0">
              <a:buNone/>
            </a:pP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Tom Kristensen ”Fribytter” (1929)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914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1089" y="642594"/>
            <a:ext cx="10058400" cy="1371600"/>
          </a:xfrm>
        </p:spPr>
        <p:txBody>
          <a:bodyPr/>
          <a:lstStyle/>
          <a:p>
            <a:pPr eaLnBrk="1" hangingPunct="1"/>
            <a:r>
              <a:rPr lang="da-DK" b="1" dirty="0">
                <a:latin typeface="Arial" charset="0"/>
              </a:rPr>
              <a:t>Værdisammenbrud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66799" y="2103120"/>
            <a:ext cx="10302815" cy="3931920"/>
          </a:xfrm>
        </p:spPr>
        <p:txBody>
          <a:bodyPr>
            <a:normAutofit/>
          </a:bodyPr>
          <a:lstStyle/>
          <a:p>
            <a:pPr eaLnBrk="1" hangingPunct="1"/>
            <a:r>
              <a:rPr lang="da-DK" sz="2800" dirty="0">
                <a:latin typeface="Arial" charset="0"/>
              </a:rPr>
              <a:t>I perioden 1900-1919 sker der et vendepunkt i verden, som får konsekvenser for den moderne kunst og litteraturs udvikling</a:t>
            </a:r>
          </a:p>
          <a:p>
            <a:pPr marL="0" indent="0">
              <a:buNone/>
            </a:pPr>
            <a:endParaRPr lang="da-DK" sz="2800" dirty="0">
              <a:latin typeface="Arial" charset="0"/>
            </a:endParaRPr>
          </a:p>
          <a:p>
            <a:pPr eaLnBrk="1" hangingPunct="1"/>
            <a:r>
              <a:rPr lang="da-DK" sz="2800" dirty="0">
                <a:latin typeface="Arial" charset="0"/>
              </a:rPr>
              <a:t>1. Verdenskrig =&gt; er værdisammenbrud</a:t>
            </a:r>
          </a:p>
          <a:p>
            <a:pPr marL="0" indent="0">
              <a:buNone/>
            </a:pPr>
            <a:endParaRPr lang="da-DK" sz="2800" dirty="0">
              <a:latin typeface="Arial" charset="0"/>
            </a:endParaRPr>
          </a:p>
          <a:p>
            <a:pPr eaLnBrk="1" hangingPunct="1"/>
            <a:r>
              <a:rPr lang="da-DK" sz="2800" dirty="0">
                <a:latin typeface="Arial" charset="0"/>
              </a:rPr>
              <a:t>For første gang bruges det moderne produktionsapparat i en destruktiv hensigt</a:t>
            </a:r>
          </a:p>
          <a:p>
            <a:pPr eaLnBrk="1" hangingPunct="1"/>
            <a:endParaRPr lang="da-DK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7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7207" y="654201"/>
            <a:ext cx="8229600" cy="1143000"/>
          </a:xfrm>
        </p:spPr>
        <p:txBody>
          <a:bodyPr/>
          <a:lstStyle/>
          <a:p>
            <a:r>
              <a:rPr lang="da-DK" b="1" dirty="0"/>
              <a:t>1. Verdenskrig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52755" y="1977605"/>
            <a:ext cx="9178505" cy="2902789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I starten af 1900-tallet lurer katastrofen: Europas store sammenbrud er på vej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Det kontinent, man troede var det mest civiliserede, viser sig at være bestialsk</a:t>
            </a:r>
          </a:p>
        </p:txBody>
      </p:sp>
    </p:spTree>
    <p:extLst>
      <p:ext uri="{BB962C8B-B14F-4D97-AF65-F5344CB8AC3E}">
        <p14:creationId xmlns:p14="http://schemas.microsoft.com/office/powerpoint/2010/main" val="362144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 idx="4294967295"/>
          </p:nvPr>
        </p:nvSpPr>
        <p:spPr>
          <a:xfrm>
            <a:off x="4324173" y="230578"/>
            <a:ext cx="4095750" cy="781050"/>
          </a:xfrm>
        </p:spPr>
        <p:txBody>
          <a:bodyPr/>
          <a:lstStyle/>
          <a:p>
            <a:r>
              <a:rPr lang="da-DK" sz="3200" b="1" dirty="0">
                <a:latin typeface="Arial" charset="0"/>
              </a:rPr>
              <a:t>1. Verdenskrig</a:t>
            </a:r>
          </a:p>
        </p:txBody>
      </p:sp>
      <p:pic>
        <p:nvPicPr>
          <p:cNvPr id="7171" name="Picture 5" descr="N03177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073150"/>
            <a:ext cx="4095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kstboks 4"/>
          <p:cNvSpPr txBox="1">
            <a:spLocks noChangeArrowheads="1"/>
          </p:cNvSpPr>
          <p:nvPr/>
        </p:nvSpPr>
        <p:spPr bwMode="auto">
          <a:xfrm>
            <a:off x="3279324" y="6066377"/>
            <a:ext cx="5571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a-DK" sz="1800" b="1" dirty="0">
                <a:latin typeface="+mn-lt"/>
              </a:rPr>
              <a:t>Christopher R.W. </a:t>
            </a:r>
            <a:r>
              <a:rPr lang="da-DK" sz="1800" b="1" dirty="0" err="1">
                <a:latin typeface="+mn-lt"/>
              </a:rPr>
              <a:t>Nevinson</a:t>
            </a:r>
            <a:r>
              <a:rPr lang="da-DK" sz="1800" b="1" dirty="0">
                <a:latin typeface="+mn-lt"/>
              </a:rPr>
              <a:t>: Maskingevær </a:t>
            </a:r>
            <a:r>
              <a:rPr lang="da-DK" sz="1800" b="1" i="1" dirty="0">
                <a:latin typeface="+mn-lt"/>
              </a:rPr>
              <a:t>(</a:t>
            </a:r>
            <a:r>
              <a:rPr lang="da-DK" sz="1800" b="1" dirty="0">
                <a:latin typeface="+mn-lt"/>
              </a:rPr>
              <a:t>1915)</a:t>
            </a:r>
          </a:p>
        </p:txBody>
      </p:sp>
    </p:spTree>
    <p:extLst>
      <p:ext uri="{BB962C8B-B14F-4D97-AF65-F5344CB8AC3E}">
        <p14:creationId xmlns:p14="http://schemas.microsoft.com/office/powerpoint/2010/main" val="131502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argent_gassed_1919_imperial_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861386"/>
            <a:ext cx="80581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C5162F2-5A87-45B2-A9A8-5C235A4AAA33}"/>
              </a:ext>
            </a:extLst>
          </p:cNvPr>
          <p:cNvSpPr txBox="1"/>
          <p:nvPr/>
        </p:nvSpPr>
        <p:spPr>
          <a:xfrm>
            <a:off x="4129179" y="5755077"/>
            <a:ext cx="41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John Singer Sargent: </a:t>
            </a:r>
            <a:r>
              <a:rPr lang="en-US" b="1" dirty="0" err="1"/>
              <a:t>Gasset</a:t>
            </a:r>
            <a:r>
              <a:rPr lang="en-US" b="1" dirty="0"/>
              <a:t> (1919)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95264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221005_104008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894183"/>
            <a:ext cx="5715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20F64D8-AA3D-4D11-A6D9-20C2507D1CBB}"/>
              </a:ext>
            </a:extLst>
          </p:cNvPr>
          <p:cNvSpPr txBox="1"/>
          <p:nvPr/>
        </p:nvSpPr>
        <p:spPr>
          <a:xfrm>
            <a:off x="4042911" y="5929313"/>
            <a:ext cx="441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Max Beckmann: </a:t>
            </a:r>
            <a:r>
              <a:rPr lang="en-US" b="1" dirty="0" err="1"/>
              <a:t>Natten</a:t>
            </a:r>
            <a:r>
              <a:rPr lang="en-US" b="1" dirty="0"/>
              <a:t> (1918–1919)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78188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B6433C9-2A8E-485B-A11E-BDBA8DDA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659851"/>
            <a:ext cx="4495800" cy="515874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44545A0-E7F6-4376-BC84-922973A298D2}"/>
              </a:ext>
            </a:extLst>
          </p:cNvPr>
          <p:cNvSpPr txBox="1"/>
          <p:nvPr/>
        </p:nvSpPr>
        <p:spPr>
          <a:xfrm>
            <a:off x="3243529" y="5952226"/>
            <a:ext cx="662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Ernst Ludwig Kirchner: Selvportræt som soldat (1915)</a:t>
            </a:r>
          </a:p>
        </p:txBody>
      </p:sp>
    </p:spTree>
    <p:extLst>
      <p:ext uri="{BB962C8B-B14F-4D97-AF65-F5344CB8AC3E}">
        <p14:creationId xmlns:p14="http://schemas.microsoft.com/office/powerpoint/2010/main" val="362837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8877</TotalTime>
  <Words>1095</Words>
  <Application>Microsoft Office PowerPoint</Application>
  <PresentationFormat>Widescreen</PresentationFormat>
  <Paragraphs>154</Paragraphs>
  <Slides>33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Century Gothic</vt:lpstr>
      <vt:lpstr>Garamond</vt:lpstr>
      <vt:lpstr>Symbol</vt:lpstr>
      <vt:lpstr>Savon</vt:lpstr>
      <vt:lpstr>Ekspressionismen  1905 -1925</vt:lpstr>
      <vt:lpstr>Ekspressionisme &gt;&lt; Realisme</vt:lpstr>
      <vt:lpstr>Ekspressionisme – en subjektiv kunst</vt:lpstr>
      <vt:lpstr>Værdisammenbrud</vt:lpstr>
      <vt:lpstr>1. Verdenskrig</vt:lpstr>
      <vt:lpstr>1. Verdenskrig</vt:lpstr>
      <vt:lpstr>PowerPoint-præsentation</vt:lpstr>
      <vt:lpstr>PowerPoint-præsentation</vt:lpstr>
      <vt:lpstr>PowerPoint-præsentation</vt:lpstr>
      <vt:lpstr>Skyttegravskrig</vt:lpstr>
      <vt:lpstr>Granatchok</vt:lpstr>
      <vt:lpstr>PowerPoint-præsentation</vt:lpstr>
      <vt:lpstr>Den moderne livsfølelse</vt:lpstr>
      <vt:lpstr>I opløsningen af den kendte verden kan en ny verden skabes</vt:lpstr>
      <vt:lpstr>Kaosdyrkelse</vt:lpstr>
      <vt:lpstr>Destruktionslængsel</vt:lpstr>
      <vt:lpstr>Den indre verdens kraft</vt:lpstr>
      <vt:lpstr>Det indre landskab</vt:lpstr>
      <vt:lpstr>Vigtigheden af den indre verden </vt:lpstr>
      <vt:lpstr>Storbyen</vt:lpstr>
      <vt:lpstr>Ja, storbyen!!</vt:lpstr>
      <vt:lpstr>PowerPoint-præsentation</vt:lpstr>
      <vt:lpstr>PowerPoint-præsentation</vt:lpstr>
      <vt:lpstr>PowerPoint-præsentation</vt:lpstr>
      <vt:lpstr>PowerPoint-præsentation</vt:lpstr>
      <vt:lpstr>Byen som det indre landskab</vt:lpstr>
      <vt:lpstr>PowerPoint-præsentation</vt:lpstr>
      <vt:lpstr>PowerPoint-præsentation</vt:lpstr>
      <vt:lpstr>Temaer</vt:lpstr>
      <vt:lpstr>Stiltræk</vt:lpstr>
      <vt:lpstr>Ikke at sanse verden, som verden er, men at gengive de subjektive sanseindtryk</vt:lpstr>
      <vt:lpstr>PowerPoint-præsentation</vt:lpstr>
      <vt:lpstr>Ikke en objektiv virkelighed, men menneskets syner skal udtrykkes</vt:lpstr>
    </vt:vector>
  </TitlesOfParts>
  <Company>Sidse Helene Hasle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Sidse Helene Hasle</dc:creator>
  <cp:lastModifiedBy>Jørn Ingemann Knudsen</cp:lastModifiedBy>
  <cp:revision>76</cp:revision>
  <dcterms:created xsi:type="dcterms:W3CDTF">2014-07-23T19:07:45Z</dcterms:created>
  <dcterms:modified xsi:type="dcterms:W3CDTF">2018-02-10T21:59:25Z</dcterms:modified>
</cp:coreProperties>
</file>